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3"/>
  </p:notesMasterIdLst>
  <p:sldIdLst>
    <p:sldId id="258" r:id="rId2"/>
    <p:sldId id="259" r:id="rId3"/>
    <p:sldId id="260" r:id="rId4"/>
    <p:sldId id="261" r:id="rId5"/>
    <p:sldId id="262" r:id="rId6"/>
    <p:sldId id="267" r:id="rId7"/>
    <p:sldId id="263" r:id="rId8"/>
    <p:sldId id="264" r:id="rId9"/>
    <p:sldId id="268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4" autoAdjust="0"/>
    <p:restoredTop sz="94723"/>
  </p:normalViewPr>
  <p:slideViewPr>
    <p:cSldViewPr snapToGrid="0">
      <p:cViewPr>
        <p:scale>
          <a:sx n="129" d="100"/>
          <a:sy n="129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5428E-C088-46E6-A5FF-A8C10F537D1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1A3C56-DC13-453A-B0B6-BD7BFEFE5757}">
      <dgm:prSet/>
      <dgm:spPr/>
      <dgm:t>
        <a:bodyPr/>
        <a:lstStyle/>
        <a:p>
          <a:r>
            <a:rPr lang="fr-FR" dirty="0" err="1"/>
            <a:t>Problem</a:t>
          </a:r>
          <a:endParaRPr lang="en-US" dirty="0"/>
        </a:p>
      </dgm:t>
    </dgm:pt>
    <dgm:pt modelId="{ED7B5FB5-4F61-4655-A3BE-D2B4AE4ABAF0}" type="parTrans" cxnId="{E9782CA7-3902-4DC3-8035-84181F29B381}">
      <dgm:prSet/>
      <dgm:spPr/>
      <dgm:t>
        <a:bodyPr/>
        <a:lstStyle/>
        <a:p>
          <a:endParaRPr lang="en-US"/>
        </a:p>
      </dgm:t>
    </dgm:pt>
    <dgm:pt modelId="{B07A8FE4-395B-4FD2-93A0-BFAE3F7244B7}" type="sibTrans" cxnId="{E9782CA7-3902-4DC3-8035-84181F29B381}">
      <dgm:prSet/>
      <dgm:spPr/>
      <dgm:t>
        <a:bodyPr/>
        <a:lstStyle/>
        <a:p>
          <a:endParaRPr lang="en-US"/>
        </a:p>
      </dgm:t>
    </dgm:pt>
    <dgm:pt modelId="{BBE23391-9E24-45BC-AD78-0FDA39310C9C}">
      <dgm:prSet/>
      <dgm:spPr/>
      <dgm:t>
        <a:bodyPr/>
        <a:lstStyle/>
        <a:p>
          <a:r>
            <a:rPr lang="fr-BE" dirty="0"/>
            <a:t>The </a:t>
          </a:r>
          <a:r>
            <a:rPr lang="fr-BE" dirty="0" err="1"/>
            <a:t>target</a:t>
          </a:r>
          <a:r>
            <a:rPr lang="fr-BE" dirty="0"/>
            <a:t> audience</a:t>
          </a:r>
          <a:endParaRPr lang="en-US" dirty="0"/>
        </a:p>
      </dgm:t>
    </dgm:pt>
    <dgm:pt modelId="{1F738551-8968-4D5F-8946-8F6C44E6021A}" type="parTrans" cxnId="{D5E1E2A6-22F2-4C26-99B9-D8338A49E1AC}">
      <dgm:prSet/>
      <dgm:spPr/>
      <dgm:t>
        <a:bodyPr/>
        <a:lstStyle/>
        <a:p>
          <a:endParaRPr lang="en-US"/>
        </a:p>
      </dgm:t>
    </dgm:pt>
    <dgm:pt modelId="{A68A372A-98E1-4FDA-824E-560DB74C1AA1}" type="sibTrans" cxnId="{D5E1E2A6-22F2-4C26-99B9-D8338A49E1AC}">
      <dgm:prSet/>
      <dgm:spPr/>
      <dgm:t>
        <a:bodyPr/>
        <a:lstStyle/>
        <a:p>
          <a:endParaRPr lang="en-US"/>
        </a:p>
      </dgm:t>
    </dgm:pt>
    <dgm:pt modelId="{39BE1579-2C14-48A7-900F-0B30E78C2F82}">
      <dgm:prSet/>
      <dgm:spPr/>
      <dgm:t>
        <a:bodyPr/>
        <a:lstStyle/>
        <a:p>
          <a:r>
            <a:rPr lang="fr-BE" dirty="0"/>
            <a:t>Our solution and motivation</a:t>
          </a:r>
          <a:endParaRPr lang="en-US" dirty="0"/>
        </a:p>
      </dgm:t>
    </dgm:pt>
    <dgm:pt modelId="{3F9FEA6A-3931-481C-925C-FF9C98C4A220}" type="parTrans" cxnId="{0D741781-3AB6-41DA-8C61-E83D41942329}">
      <dgm:prSet/>
      <dgm:spPr/>
      <dgm:t>
        <a:bodyPr/>
        <a:lstStyle/>
        <a:p>
          <a:endParaRPr lang="en-US"/>
        </a:p>
      </dgm:t>
    </dgm:pt>
    <dgm:pt modelId="{BEBCE441-F842-4A6A-820E-149A1968DE5D}" type="sibTrans" cxnId="{0D741781-3AB6-41DA-8C61-E83D41942329}">
      <dgm:prSet/>
      <dgm:spPr/>
      <dgm:t>
        <a:bodyPr/>
        <a:lstStyle/>
        <a:p>
          <a:endParaRPr lang="en-US"/>
        </a:p>
      </dgm:t>
    </dgm:pt>
    <dgm:pt modelId="{749BD689-010B-411D-A6DD-80E8A3FD03DA}">
      <dgm:prSet/>
      <dgm:spPr/>
      <dgm:t>
        <a:bodyPr/>
        <a:lstStyle/>
        <a:p>
          <a:r>
            <a:rPr lang="fr-BE" dirty="0"/>
            <a:t>How </a:t>
          </a:r>
          <a:r>
            <a:rPr lang="fr-BE" dirty="0" err="1"/>
            <a:t>our</a:t>
          </a:r>
          <a:r>
            <a:rPr lang="fr-BE" dirty="0"/>
            <a:t> solution </a:t>
          </a:r>
          <a:r>
            <a:rPr lang="fr-BE" dirty="0" err="1"/>
            <a:t>addresses</a:t>
          </a:r>
          <a:r>
            <a:rPr lang="fr-BE" dirty="0"/>
            <a:t> </a:t>
          </a:r>
          <a:r>
            <a:rPr lang="fr-BE" dirty="0" err="1"/>
            <a:t>our</a:t>
          </a:r>
          <a:r>
            <a:rPr lang="fr-BE" dirty="0"/>
            <a:t> challenge</a:t>
          </a:r>
          <a:endParaRPr lang="en-US" dirty="0"/>
        </a:p>
      </dgm:t>
    </dgm:pt>
    <dgm:pt modelId="{24764C1F-EBF3-4CF8-9128-4840D60CE224}" type="parTrans" cxnId="{52B02A11-AAA9-4377-B82E-9F1DA3E97F94}">
      <dgm:prSet/>
      <dgm:spPr/>
      <dgm:t>
        <a:bodyPr/>
        <a:lstStyle/>
        <a:p>
          <a:endParaRPr lang="en-US"/>
        </a:p>
      </dgm:t>
    </dgm:pt>
    <dgm:pt modelId="{1847CCB1-9D40-4778-8597-160BA56BF5A9}" type="sibTrans" cxnId="{52B02A11-AAA9-4377-B82E-9F1DA3E97F94}">
      <dgm:prSet/>
      <dgm:spPr/>
      <dgm:t>
        <a:bodyPr/>
        <a:lstStyle/>
        <a:p>
          <a:endParaRPr lang="en-US"/>
        </a:p>
      </dgm:t>
    </dgm:pt>
    <dgm:pt modelId="{DB206DEF-B121-48E1-AD29-78146A7448FC}">
      <dgm:prSet/>
      <dgm:spPr/>
      <dgm:t>
        <a:bodyPr/>
        <a:lstStyle/>
        <a:p>
          <a:r>
            <a:rPr lang="fr-FR" dirty="0"/>
            <a:t>Limitations and </a:t>
          </a:r>
          <a:r>
            <a:rPr lang="fr-FR" dirty="0" err="1"/>
            <a:t>problems</a:t>
          </a:r>
          <a:r>
            <a:rPr lang="fr-FR" dirty="0"/>
            <a:t> </a:t>
          </a:r>
          <a:r>
            <a:rPr lang="fr-FR" dirty="0" err="1"/>
            <a:t>encountered</a:t>
          </a:r>
          <a:r>
            <a:rPr lang="fr-FR" dirty="0"/>
            <a:t> </a:t>
          </a:r>
          <a:endParaRPr lang="en-US" dirty="0"/>
        </a:p>
      </dgm:t>
    </dgm:pt>
    <dgm:pt modelId="{EDA4600C-A755-4337-8D4D-990BA05F34C5}" type="parTrans" cxnId="{4145E2CD-D693-45D1-9C93-A2F5428F109F}">
      <dgm:prSet/>
      <dgm:spPr/>
      <dgm:t>
        <a:bodyPr/>
        <a:lstStyle/>
        <a:p>
          <a:endParaRPr lang="en-US"/>
        </a:p>
      </dgm:t>
    </dgm:pt>
    <dgm:pt modelId="{13A97591-A050-4988-B946-4E81EFB517C1}" type="sibTrans" cxnId="{4145E2CD-D693-45D1-9C93-A2F5428F109F}">
      <dgm:prSet/>
      <dgm:spPr/>
      <dgm:t>
        <a:bodyPr/>
        <a:lstStyle/>
        <a:p>
          <a:endParaRPr lang="en-US"/>
        </a:p>
      </dgm:t>
    </dgm:pt>
    <dgm:pt modelId="{491385E7-D352-469C-B924-C18811ADE865}">
      <dgm:prSet/>
      <dgm:spPr/>
      <dgm:t>
        <a:bodyPr/>
        <a:lstStyle/>
        <a:p>
          <a:r>
            <a:rPr lang="fr-FR" dirty="0" err="1"/>
            <a:t>Demo</a:t>
          </a:r>
          <a:endParaRPr lang="en-US" dirty="0"/>
        </a:p>
      </dgm:t>
    </dgm:pt>
    <dgm:pt modelId="{821F672F-379A-434F-871D-2F0CF583669D}" type="parTrans" cxnId="{FC15F3E2-3562-42F2-8A72-537A77B3B25F}">
      <dgm:prSet/>
      <dgm:spPr/>
      <dgm:t>
        <a:bodyPr/>
        <a:lstStyle/>
        <a:p>
          <a:endParaRPr lang="en-US"/>
        </a:p>
      </dgm:t>
    </dgm:pt>
    <dgm:pt modelId="{84053BB3-DA82-4A95-9085-FC3976BACDA3}" type="sibTrans" cxnId="{FC15F3E2-3562-42F2-8A72-537A77B3B25F}">
      <dgm:prSet/>
      <dgm:spPr/>
      <dgm:t>
        <a:bodyPr/>
        <a:lstStyle/>
        <a:p>
          <a:endParaRPr lang="en-US"/>
        </a:p>
      </dgm:t>
    </dgm:pt>
    <dgm:pt modelId="{CF9229AE-0294-47BC-9976-61C854453780}" type="pres">
      <dgm:prSet presAssocID="{F645428E-C088-46E6-A5FF-A8C10F537D1A}" presName="Name0" presStyleCnt="0">
        <dgm:presLayoutVars>
          <dgm:dir/>
          <dgm:resizeHandles val="exact"/>
        </dgm:presLayoutVars>
      </dgm:prSet>
      <dgm:spPr/>
    </dgm:pt>
    <dgm:pt modelId="{6A964B32-0B35-44AE-80E4-52FA9A1FBA15}" type="pres">
      <dgm:prSet presAssocID="{F61A3C56-DC13-453A-B0B6-BD7BFEFE5757}" presName="node" presStyleLbl="node1" presStyleIdx="0" presStyleCnt="6">
        <dgm:presLayoutVars>
          <dgm:bulletEnabled val="1"/>
        </dgm:presLayoutVars>
      </dgm:prSet>
      <dgm:spPr/>
    </dgm:pt>
    <dgm:pt modelId="{5987F31B-F6A6-47F0-A87D-FAEF7345DC49}" type="pres">
      <dgm:prSet presAssocID="{B07A8FE4-395B-4FD2-93A0-BFAE3F7244B7}" presName="sibTrans" presStyleLbl="sibTrans1D1" presStyleIdx="0" presStyleCnt="5"/>
      <dgm:spPr/>
    </dgm:pt>
    <dgm:pt modelId="{E43128C5-3825-463F-A048-D91D40EF10DF}" type="pres">
      <dgm:prSet presAssocID="{B07A8FE4-395B-4FD2-93A0-BFAE3F7244B7}" presName="connectorText" presStyleLbl="sibTrans1D1" presStyleIdx="0" presStyleCnt="5"/>
      <dgm:spPr/>
    </dgm:pt>
    <dgm:pt modelId="{DC70BAD8-06FC-46EE-A891-CC755F09CD26}" type="pres">
      <dgm:prSet presAssocID="{BBE23391-9E24-45BC-AD78-0FDA39310C9C}" presName="node" presStyleLbl="node1" presStyleIdx="1" presStyleCnt="6">
        <dgm:presLayoutVars>
          <dgm:bulletEnabled val="1"/>
        </dgm:presLayoutVars>
      </dgm:prSet>
      <dgm:spPr/>
    </dgm:pt>
    <dgm:pt modelId="{0D6A6AC9-3A96-4519-AEC8-4633B508E435}" type="pres">
      <dgm:prSet presAssocID="{A68A372A-98E1-4FDA-824E-560DB74C1AA1}" presName="sibTrans" presStyleLbl="sibTrans1D1" presStyleIdx="1" presStyleCnt="5"/>
      <dgm:spPr/>
    </dgm:pt>
    <dgm:pt modelId="{62475E7D-BAFD-4B46-A4E0-2772168475B7}" type="pres">
      <dgm:prSet presAssocID="{A68A372A-98E1-4FDA-824E-560DB74C1AA1}" presName="connectorText" presStyleLbl="sibTrans1D1" presStyleIdx="1" presStyleCnt="5"/>
      <dgm:spPr/>
    </dgm:pt>
    <dgm:pt modelId="{6FC44CB3-F025-4267-8AE8-1302B9BEE272}" type="pres">
      <dgm:prSet presAssocID="{39BE1579-2C14-48A7-900F-0B30E78C2F82}" presName="node" presStyleLbl="node1" presStyleIdx="2" presStyleCnt="6">
        <dgm:presLayoutVars>
          <dgm:bulletEnabled val="1"/>
        </dgm:presLayoutVars>
      </dgm:prSet>
      <dgm:spPr/>
    </dgm:pt>
    <dgm:pt modelId="{FD82033A-2436-4A25-88FB-E3CE590284E7}" type="pres">
      <dgm:prSet presAssocID="{BEBCE441-F842-4A6A-820E-149A1968DE5D}" presName="sibTrans" presStyleLbl="sibTrans1D1" presStyleIdx="2" presStyleCnt="5"/>
      <dgm:spPr/>
    </dgm:pt>
    <dgm:pt modelId="{BD599608-3896-4B79-B26A-0F0DB375AEF1}" type="pres">
      <dgm:prSet presAssocID="{BEBCE441-F842-4A6A-820E-149A1968DE5D}" presName="connectorText" presStyleLbl="sibTrans1D1" presStyleIdx="2" presStyleCnt="5"/>
      <dgm:spPr/>
    </dgm:pt>
    <dgm:pt modelId="{BA4A3325-AA16-4A6C-9FBF-9CE3E4FC2D53}" type="pres">
      <dgm:prSet presAssocID="{749BD689-010B-411D-A6DD-80E8A3FD03DA}" presName="node" presStyleLbl="node1" presStyleIdx="3" presStyleCnt="6">
        <dgm:presLayoutVars>
          <dgm:bulletEnabled val="1"/>
        </dgm:presLayoutVars>
      </dgm:prSet>
      <dgm:spPr/>
    </dgm:pt>
    <dgm:pt modelId="{183563B5-AC58-4FF7-9601-F54EF260E415}" type="pres">
      <dgm:prSet presAssocID="{1847CCB1-9D40-4778-8597-160BA56BF5A9}" presName="sibTrans" presStyleLbl="sibTrans1D1" presStyleIdx="3" presStyleCnt="5"/>
      <dgm:spPr/>
    </dgm:pt>
    <dgm:pt modelId="{D8E4B8F8-8F2C-471E-807B-B6377B7893EB}" type="pres">
      <dgm:prSet presAssocID="{1847CCB1-9D40-4778-8597-160BA56BF5A9}" presName="connectorText" presStyleLbl="sibTrans1D1" presStyleIdx="3" presStyleCnt="5"/>
      <dgm:spPr/>
    </dgm:pt>
    <dgm:pt modelId="{8FD69EF0-3008-4F65-B627-AC6003D13328}" type="pres">
      <dgm:prSet presAssocID="{DB206DEF-B121-48E1-AD29-78146A7448FC}" presName="node" presStyleLbl="node1" presStyleIdx="4" presStyleCnt="6">
        <dgm:presLayoutVars>
          <dgm:bulletEnabled val="1"/>
        </dgm:presLayoutVars>
      </dgm:prSet>
      <dgm:spPr/>
    </dgm:pt>
    <dgm:pt modelId="{12A6E14B-6DC3-40AD-B65D-596A6A1316A4}" type="pres">
      <dgm:prSet presAssocID="{13A97591-A050-4988-B946-4E81EFB517C1}" presName="sibTrans" presStyleLbl="sibTrans1D1" presStyleIdx="4" presStyleCnt="5"/>
      <dgm:spPr/>
    </dgm:pt>
    <dgm:pt modelId="{16F6B54D-4487-4A04-B0D4-C93199F6081F}" type="pres">
      <dgm:prSet presAssocID="{13A97591-A050-4988-B946-4E81EFB517C1}" presName="connectorText" presStyleLbl="sibTrans1D1" presStyleIdx="4" presStyleCnt="5"/>
      <dgm:spPr/>
    </dgm:pt>
    <dgm:pt modelId="{08C68046-A47B-4F15-9975-11F3C17BEC5C}" type="pres">
      <dgm:prSet presAssocID="{491385E7-D352-469C-B924-C18811ADE865}" presName="node" presStyleLbl="node1" presStyleIdx="5" presStyleCnt="6">
        <dgm:presLayoutVars>
          <dgm:bulletEnabled val="1"/>
        </dgm:presLayoutVars>
      </dgm:prSet>
      <dgm:spPr/>
    </dgm:pt>
  </dgm:ptLst>
  <dgm:cxnLst>
    <dgm:cxn modelId="{4B27B001-C291-478A-AADB-94FD57D6D541}" type="presOf" srcId="{F61A3C56-DC13-453A-B0B6-BD7BFEFE5757}" destId="{6A964B32-0B35-44AE-80E4-52FA9A1FBA15}" srcOrd="0" destOrd="0" presId="urn:microsoft.com/office/officeart/2016/7/layout/RepeatingBendingProcessNew"/>
    <dgm:cxn modelId="{451AA005-B574-4004-B348-4DBE85B22891}" type="presOf" srcId="{13A97591-A050-4988-B946-4E81EFB517C1}" destId="{16F6B54D-4487-4A04-B0D4-C93199F6081F}" srcOrd="1" destOrd="0" presId="urn:microsoft.com/office/officeart/2016/7/layout/RepeatingBendingProcessNew"/>
    <dgm:cxn modelId="{52B02A11-AAA9-4377-B82E-9F1DA3E97F94}" srcId="{F645428E-C088-46E6-A5FF-A8C10F537D1A}" destId="{749BD689-010B-411D-A6DD-80E8A3FD03DA}" srcOrd="3" destOrd="0" parTransId="{24764C1F-EBF3-4CF8-9128-4840D60CE224}" sibTransId="{1847CCB1-9D40-4778-8597-160BA56BF5A9}"/>
    <dgm:cxn modelId="{7E65FD17-8108-447B-9B7B-294C202F9A98}" type="presOf" srcId="{BEBCE441-F842-4A6A-820E-149A1968DE5D}" destId="{BD599608-3896-4B79-B26A-0F0DB375AEF1}" srcOrd="1" destOrd="0" presId="urn:microsoft.com/office/officeart/2016/7/layout/RepeatingBendingProcessNew"/>
    <dgm:cxn modelId="{588D1F24-9221-4033-8C37-F1B545BC76ED}" type="presOf" srcId="{13A97591-A050-4988-B946-4E81EFB517C1}" destId="{12A6E14B-6DC3-40AD-B65D-596A6A1316A4}" srcOrd="0" destOrd="0" presId="urn:microsoft.com/office/officeart/2016/7/layout/RepeatingBendingProcessNew"/>
    <dgm:cxn modelId="{71A45448-C64C-4F4E-9531-9D43A44852EA}" type="presOf" srcId="{BEBCE441-F842-4A6A-820E-149A1968DE5D}" destId="{FD82033A-2436-4A25-88FB-E3CE590284E7}" srcOrd="0" destOrd="0" presId="urn:microsoft.com/office/officeart/2016/7/layout/RepeatingBendingProcessNew"/>
    <dgm:cxn modelId="{5B945B4F-3A49-4351-A7F7-794FB81E0E9C}" type="presOf" srcId="{A68A372A-98E1-4FDA-824E-560DB74C1AA1}" destId="{62475E7D-BAFD-4B46-A4E0-2772168475B7}" srcOrd="1" destOrd="0" presId="urn:microsoft.com/office/officeart/2016/7/layout/RepeatingBendingProcessNew"/>
    <dgm:cxn modelId="{84AABB69-2BB6-4D54-8E7B-2FB599528A21}" type="presOf" srcId="{B07A8FE4-395B-4FD2-93A0-BFAE3F7244B7}" destId="{E43128C5-3825-463F-A048-D91D40EF10DF}" srcOrd="1" destOrd="0" presId="urn:microsoft.com/office/officeart/2016/7/layout/RepeatingBendingProcessNew"/>
    <dgm:cxn modelId="{69A0007A-BA60-4783-99ED-3E9FC12B6DD8}" type="presOf" srcId="{1847CCB1-9D40-4778-8597-160BA56BF5A9}" destId="{183563B5-AC58-4FF7-9601-F54EF260E415}" srcOrd="0" destOrd="0" presId="urn:microsoft.com/office/officeart/2016/7/layout/RepeatingBendingProcessNew"/>
    <dgm:cxn modelId="{0D741781-3AB6-41DA-8C61-E83D41942329}" srcId="{F645428E-C088-46E6-A5FF-A8C10F537D1A}" destId="{39BE1579-2C14-48A7-900F-0B30E78C2F82}" srcOrd="2" destOrd="0" parTransId="{3F9FEA6A-3931-481C-925C-FF9C98C4A220}" sibTransId="{BEBCE441-F842-4A6A-820E-149A1968DE5D}"/>
    <dgm:cxn modelId="{49D31588-A2F4-4541-BC2A-D4C250AFA77D}" type="presOf" srcId="{BBE23391-9E24-45BC-AD78-0FDA39310C9C}" destId="{DC70BAD8-06FC-46EE-A891-CC755F09CD26}" srcOrd="0" destOrd="0" presId="urn:microsoft.com/office/officeart/2016/7/layout/RepeatingBendingProcessNew"/>
    <dgm:cxn modelId="{35D8F78D-67B6-4271-B9E2-DAF3CB5B8A87}" type="presOf" srcId="{A68A372A-98E1-4FDA-824E-560DB74C1AA1}" destId="{0D6A6AC9-3A96-4519-AEC8-4633B508E435}" srcOrd="0" destOrd="0" presId="urn:microsoft.com/office/officeart/2016/7/layout/RepeatingBendingProcessNew"/>
    <dgm:cxn modelId="{B60ABD92-F0C9-4132-99A6-10A1F587D6E5}" type="presOf" srcId="{F645428E-C088-46E6-A5FF-A8C10F537D1A}" destId="{CF9229AE-0294-47BC-9976-61C854453780}" srcOrd="0" destOrd="0" presId="urn:microsoft.com/office/officeart/2016/7/layout/RepeatingBendingProcessNew"/>
    <dgm:cxn modelId="{4CFE8CA2-69E1-403E-8E8C-6225C1376CAA}" type="presOf" srcId="{1847CCB1-9D40-4778-8597-160BA56BF5A9}" destId="{D8E4B8F8-8F2C-471E-807B-B6377B7893EB}" srcOrd="1" destOrd="0" presId="urn:microsoft.com/office/officeart/2016/7/layout/RepeatingBendingProcessNew"/>
    <dgm:cxn modelId="{7C7795A6-4CF6-425C-8930-DA2BAD6405BC}" type="presOf" srcId="{DB206DEF-B121-48E1-AD29-78146A7448FC}" destId="{8FD69EF0-3008-4F65-B627-AC6003D13328}" srcOrd="0" destOrd="0" presId="urn:microsoft.com/office/officeart/2016/7/layout/RepeatingBendingProcessNew"/>
    <dgm:cxn modelId="{D5E1E2A6-22F2-4C26-99B9-D8338A49E1AC}" srcId="{F645428E-C088-46E6-A5FF-A8C10F537D1A}" destId="{BBE23391-9E24-45BC-AD78-0FDA39310C9C}" srcOrd="1" destOrd="0" parTransId="{1F738551-8968-4D5F-8946-8F6C44E6021A}" sibTransId="{A68A372A-98E1-4FDA-824E-560DB74C1AA1}"/>
    <dgm:cxn modelId="{E9782CA7-3902-4DC3-8035-84181F29B381}" srcId="{F645428E-C088-46E6-A5FF-A8C10F537D1A}" destId="{F61A3C56-DC13-453A-B0B6-BD7BFEFE5757}" srcOrd="0" destOrd="0" parTransId="{ED7B5FB5-4F61-4655-A3BE-D2B4AE4ABAF0}" sibTransId="{B07A8FE4-395B-4FD2-93A0-BFAE3F7244B7}"/>
    <dgm:cxn modelId="{92072DAD-FCD3-4A1C-A1BB-546080E339CA}" type="presOf" srcId="{749BD689-010B-411D-A6DD-80E8A3FD03DA}" destId="{BA4A3325-AA16-4A6C-9FBF-9CE3E4FC2D53}" srcOrd="0" destOrd="0" presId="urn:microsoft.com/office/officeart/2016/7/layout/RepeatingBendingProcessNew"/>
    <dgm:cxn modelId="{E03E1DBD-B134-478D-B79E-B865D5B00193}" type="presOf" srcId="{B07A8FE4-395B-4FD2-93A0-BFAE3F7244B7}" destId="{5987F31B-F6A6-47F0-A87D-FAEF7345DC49}" srcOrd="0" destOrd="0" presId="urn:microsoft.com/office/officeart/2016/7/layout/RepeatingBendingProcessNew"/>
    <dgm:cxn modelId="{4145E2CD-D693-45D1-9C93-A2F5428F109F}" srcId="{F645428E-C088-46E6-A5FF-A8C10F537D1A}" destId="{DB206DEF-B121-48E1-AD29-78146A7448FC}" srcOrd="4" destOrd="0" parTransId="{EDA4600C-A755-4337-8D4D-990BA05F34C5}" sibTransId="{13A97591-A050-4988-B946-4E81EFB517C1}"/>
    <dgm:cxn modelId="{FC15F3E2-3562-42F2-8A72-537A77B3B25F}" srcId="{F645428E-C088-46E6-A5FF-A8C10F537D1A}" destId="{491385E7-D352-469C-B924-C18811ADE865}" srcOrd="5" destOrd="0" parTransId="{821F672F-379A-434F-871D-2F0CF583669D}" sibTransId="{84053BB3-DA82-4A95-9085-FC3976BACDA3}"/>
    <dgm:cxn modelId="{9ABE8EE6-30DD-4C15-BD43-BAB9AA3E6A72}" type="presOf" srcId="{491385E7-D352-469C-B924-C18811ADE865}" destId="{08C68046-A47B-4F15-9975-11F3C17BEC5C}" srcOrd="0" destOrd="0" presId="urn:microsoft.com/office/officeart/2016/7/layout/RepeatingBendingProcessNew"/>
    <dgm:cxn modelId="{EE3B2DEA-2276-48E8-BFE5-76824F5C8FC1}" type="presOf" srcId="{39BE1579-2C14-48A7-900F-0B30E78C2F82}" destId="{6FC44CB3-F025-4267-8AE8-1302B9BEE272}" srcOrd="0" destOrd="0" presId="urn:microsoft.com/office/officeart/2016/7/layout/RepeatingBendingProcessNew"/>
    <dgm:cxn modelId="{D5A571FF-4F56-4467-A8B3-292F7D784218}" type="presParOf" srcId="{CF9229AE-0294-47BC-9976-61C854453780}" destId="{6A964B32-0B35-44AE-80E4-52FA9A1FBA15}" srcOrd="0" destOrd="0" presId="urn:microsoft.com/office/officeart/2016/7/layout/RepeatingBendingProcessNew"/>
    <dgm:cxn modelId="{973F471B-A22D-4E4B-8841-A8A3F8151758}" type="presParOf" srcId="{CF9229AE-0294-47BC-9976-61C854453780}" destId="{5987F31B-F6A6-47F0-A87D-FAEF7345DC49}" srcOrd="1" destOrd="0" presId="urn:microsoft.com/office/officeart/2016/7/layout/RepeatingBendingProcessNew"/>
    <dgm:cxn modelId="{776BE39A-9EC3-4A2C-BBD1-A22604E4F014}" type="presParOf" srcId="{5987F31B-F6A6-47F0-A87D-FAEF7345DC49}" destId="{E43128C5-3825-463F-A048-D91D40EF10DF}" srcOrd="0" destOrd="0" presId="urn:microsoft.com/office/officeart/2016/7/layout/RepeatingBendingProcessNew"/>
    <dgm:cxn modelId="{099A2C3B-D872-49D0-84D4-78F3B63DA91B}" type="presParOf" srcId="{CF9229AE-0294-47BC-9976-61C854453780}" destId="{DC70BAD8-06FC-46EE-A891-CC755F09CD26}" srcOrd="2" destOrd="0" presId="urn:microsoft.com/office/officeart/2016/7/layout/RepeatingBendingProcessNew"/>
    <dgm:cxn modelId="{5259FEC1-8E4D-4F12-AC26-D6718E416DF1}" type="presParOf" srcId="{CF9229AE-0294-47BC-9976-61C854453780}" destId="{0D6A6AC9-3A96-4519-AEC8-4633B508E435}" srcOrd="3" destOrd="0" presId="urn:microsoft.com/office/officeart/2016/7/layout/RepeatingBendingProcessNew"/>
    <dgm:cxn modelId="{7115C3E3-C180-43A6-93C8-906E87F8893A}" type="presParOf" srcId="{0D6A6AC9-3A96-4519-AEC8-4633B508E435}" destId="{62475E7D-BAFD-4B46-A4E0-2772168475B7}" srcOrd="0" destOrd="0" presId="urn:microsoft.com/office/officeart/2016/7/layout/RepeatingBendingProcessNew"/>
    <dgm:cxn modelId="{46F01853-8140-459A-A452-AF6E68E29BCD}" type="presParOf" srcId="{CF9229AE-0294-47BC-9976-61C854453780}" destId="{6FC44CB3-F025-4267-8AE8-1302B9BEE272}" srcOrd="4" destOrd="0" presId="urn:microsoft.com/office/officeart/2016/7/layout/RepeatingBendingProcessNew"/>
    <dgm:cxn modelId="{4F7A484E-D2E9-4313-A35A-B8B41A44411C}" type="presParOf" srcId="{CF9229AE-0294-47BC-9976-61C854453780}" destId="{FD82033A-2436-4A25-88FB-E3CE590284E7}" srcOrd="5" destOrd="0" presId="urn:microsoft.com/office/officeart/2016/7/layout/RepeatingBendingProcessNew"/>
    <dgm:cxn modelId="{55A0130C-C097-4418-9C7D-34B99D02A91F}" type="presParOf" srcId="{FD82033A-2436-4A25-88FB-E3CE590284E7}" destId="{BD599608-3896-4B79-B26A-0F0DB375AEF1}" srcOrd="0" destOrd="0" presId="urn:microsoft.com/office/officeart/2016/7/layout/RepeatingBendingProcessNew"/>
    <dgm:cxn modelId="{D797B50F-CDEC-4EAF-ACA3-CEDF3403CE99}" type="presParOf" srcId="{CF9229AE-0294-47BC-9976-61C854453780}" destId="{BA4A3325-AA16-4A6C-9FBF-9CE3E4FC2D53}" srcOrd="6" destOrd="0" presId="urn:microsoft.com/office/officeart/2016/7/layout/RepeatingBendingProcessNew"/>
    <dgm:cxn modelId="{148FE798-1E2F-473B-8BEC-DD3836502932}" type="presParOf" srcId="{CF9229AE-0294-47BC-9976-61C854453780}" destId="{183563B5-AC58-4FF7-9601-F54EF260E415}" srcOrd="7" destOrd="0" presId="urn:microsoft.com/office/officeart/2016/7/layout/RepeatingBendingProcessNew"/>
    <dgm:cxn modelId="{89B4057C-4E67-4546-9A81-F489E99B0FBE}" type="presParOf" srcId="{183563B5-AC58-4FF7-9601-F54EF260E415}" destId="{D8E4B8F8-8F2C-471E-807B-B6377B7893EB}" srcOrd="0" destOrd="0" presId="urn:microsoft.com/office/officeart/2016/7/layout/RepeatingBendingProcessNew"/>
    <dgm:cxn modelId="{28DB2A10-980D-4652-B840-3AF16792436C}" type="presParOf" srcId="{CF9229AE-0294-47BC-9976-61C854453780}" destId="{8FD69EF0-3008-4F65-B627-AC6003D13328}" srcOrd="8" destOrd="0" presId="urn:microsoft.com/office/officeart/2016/7/layout/RepeatingBendingProcessNew"/>
    <dgm:cxn modelId="{77EB03B2-6A27-4A0E-BE9B-D4E3BE9639DD}" type="presParOf" srcId="{CF9229AE-0294-47BC-9976-61C854453780}" destId="{12A6E14B-6DC3-40AD-B65D-596A6A1316A4}" srcOrd="9" destOrd="0" presId="urn:microsoft.com/office/officeart/2016/7/layout/RepeatingBendingProcessNew"/>
    <dgm:cxn modelId="{85B1D459-1857-4A82-900D-C10C0AB922AC}" type="presParOf" srcId="{12A6E14B-6DC3-40AD-B65D-596A6A1316A4}" destId="{16F6B54D-4487-4A04-B0D4-C93199F6081F}" srcOrd="0" destOrd="0" presId="urn:microsoft.com/office/officeart/2016/7/layout/RepeatingBendingProcessNew"/>
    <dgm:cxn modelId="{DE01CA94-CB67-4894-8140-6F7D180D41FA}" type="presParOf" srcId="{CF9229AE-0294-47BC-9976-61C854453780}" destId="{08C68046-A47B-4F15-9975-11F3C17BEC5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7F31B-F6A6-47F0-A87D-FAEF7345DC49}">
      <dsp:nvSpPr>
        <dsp:cNvPr id="0" name=""/>
        <dsp:cNvSpPr/>
      </dsp:nvSpPr>
      <dsp:spPr>
        <a:xfrm>
          <a:off x="2781118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891697"/>
        <a:ext cx="31918" cy="6383"/>
      </dsp:txXfrm>
    </dsp:sp>
    <dsp:sp modelId="{6A964B32-0B35-44AE-80E4-52FA9A1FBA15}">
      <dsp:nvSpPr>
        <dsp:cNvPr id="0" name=""/>
        <dsp:cNvSpPr/>
      </dsp:nvSpPr>
      <dsp:spPr>
        <a:xfrm>
          <a:off x="7373" y="62226"/>
          <a:ext cx="2775545" cy="1665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Problem</a:t>
          </a:r>
          <a:endParaRPr lang="en-US" sz="2600" kern="1200" dirty="0"/>
        </a:p>
      </dsp:txBody>
      <dsp:txXfrm>
        <a:off x="7373" y="62226"/>
        <a:ext cx="2775545" cy="1665327"/>
      </dsp:txXfrm>
    </dsp:sp>
    <dsp:sp modelId="{0D6A6AC9-3A96-4519-AEC8-4633B508E435}">
      <dsp:nvSpPr>
        <dsp:cNvPr id="0" name=""/>
        <dsp:cNvSpPr/>
      </dsp:nvSpPr>
      <dsp:spPr>
        <a:xfrm>
          <a:off x="6195039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891697"/>
        <a:ext cx="31918" cy="6383"/>
      </dsp:txXfrm>
    </dsp:sp>
    <dsp:sp modelId="{DC70BAD8-06FC-46EE-A891-CC755F09CD26}">
      <dsp:nvSpPr>
        <dsp:cNvPr id="0" name=""/>
        <dsp:cNvSpPr/>
      </dsp:nvSpPr>
      <dsp:spPr>
        <a:xfrm>
          <a:off x="3421293" y="62226"/>
          <a:ext cx="2775545" cy="16653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/>
            <a:t>The </a:t>
          </a:r>
          <a:r>
            <a:rPr lang="fr-BE" sz="2600" kern="1200" dirty="0" err="1"/>
            <a:t>target</a:t>
          </a:r>
          <a:r>
            <a:rPr lang="fr-BE" sz="2600" kern="1200" dirty="0"/>
            <a:t> audience</a:t>
          </a:r>
          <a:endParaRPr lang="en-US" sz="2600" kern="1200" dirty="0"/>
        </a:p>
      </dsp:txBody>
      <dsp:txXfrm>
        <a:off x="3421293" y="62226"/>
        <a:ext cx="2775545" cy="1665327"/>
      </dsp:txXfrm>
    </dsp:sp>
    <dsp:sp modelId="{FD82033A-2436-4A25-88FB-E3CE590284E7}">
      <dsp:nvSpPr>
        <dsp:cNvPr id="0" name=""/>
        <dsp:cNvSpPr/>
      </dsp:nvSpPr>
      <dsp:spPr>
        <a:xfrm>
          <a:off x="1395145" y="1725753"/>
          <a:ext cx="6827841" cy="607775"/>
        </a:xfrm>
        <a:custGeom>
          <a:avLst/>
          <a:gdLst/>
          <a:ahLst/>
          <a:cxnLst/>
          <a:rect l="0" t="0" r="0" b="0"/>
          <a:pathLst>
            <a:path>
              <a:moveTo>
                <a:pt x="6827841" y="0"/>
              </a:moveTo>
              <a:lnTo>
                <a:pt x="6827841" y="320987"/>
              </a:lnTo>
              <a:lnTo>
                <a:pt x="0" y="320987"/>
              </a:lnTo>
              <a:lnTo>
                <a:pt x="0" y="607775"/>
              </a:lnTo>
            </a:path>
          </a:pathLst>
        </a:cu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37626" y="2026449"/>
        <a:ext cx="342880" cy="6383"/>
      </dsp:txXfrm>
    </dsp:sp>
    <dsp:sp modelId="{6FC44CB3-F025-4267-8AE8-1302B9BEE272}">
      <dsp:nvSpPr>
        <dsp:cNvPr id="0" name=""/>
        <dsp:cNvSpPr/>
      </dsp:nvSpPr>
      <dsp:spPr>
        <a:xfrm>
          <a:off x="6835214" y="62226"/>
          <a:ext cx="2775545" cy="16653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/>
            <a:t>Our solution and motivation</a:t>
          </a:r>
          <a:endParaRPr lang="en-US" sz="2600" kern="1200" dirty="0"/>
        </a:p>
      </dsp:txBody>
      <dsp:txXfrm>
        <a:off x="6835214" y="62226"/>
        <a:ext cx="2775545" cy="1665327"/>
      </dsp:txXfrm>
    </dsp:sp>
    <dsp:sp modelId="{183563B5-AC58-4FF7-9601-F54EF260E415}">
      <dsp:nvSpPr>
        <dsp:cNvPr id="0" name=""/>
        <dsp:cNvSpPr/>
      </dsp:nvSpPr>
      <dsp:spPr>
        <a:xfrm>
          <a:off x="2781118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3195400"/>
        <a:ext cx="31918" cy="6383"/>
      </dsp:txXfrm>
    </dsp:sp>
    <dsp:sp modelId="{BA4A3325-AA16-4A6C-9FBF-9CE3E4FC2D53}">
      <dsp:nvSpPr>
        <dsp:cNvPr id="0" name=""/>
        <dsp:cNvSpPr/>
      </dsp:nvSpPr>
      <dsp:spPr>
        <a:xfrm>
          <a:off x="7373" y="2365928"/>
          <a:ext cx="2775545" cy="16653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/>
            <a:t>How </a:t>
          </a:r>
          <a:r>
            <a:rPr lang="fr-BE" sz="2600" kern="1200" dirty="0" err="1"/>
            <a:t>our</a:t>
          </a:r>
          <a:r>
            <a:rPr lang="fr-BE" sz="2600" kern="1200" dirty="0"/>
            <a:t> solution </a:t>
          </a:r>
          <a:r>
            <a:rPr lang="fr-BE" sz="2600" kern="1200" dirty="0" err="1"/>
            <a:t>addresses</a:t>
          </a:r>
          <a:r>
            <a:rPr lang="fr-BE" sz="2600" kern="1200" dirty="0"/>
            <a:t> </a:t>
          </a:r>
          <a:r>
            <a:rPr lang="fr-BE" sz="2600" kern="1200" dirty="0" err="1"/>
            <a:t>our</a:t>
          </a:r>
          <a:r>
            <a:rPr lang="fr-BE" sz="2600" kern="1200" dirty="0"/>
            <a:t> challenge</a:t>
          </a:r>
          <a:endParaRPr lang="en-US" sz="2600" kern="1200" dirty="0"/>
        </a:p>
      </dsp:txBody>
      <dsp:txXfrm>
        <a:off x="7373" y="2365928"/>
        <a:ext cx="2775545" cy="1665327"/>
      </dsp:txXfrm>
    </dsp:sp>
    <dsp:sp modelId="{12A6E14B-6DC3-40AD-B65D-596A6A1316A4}">
      <dsp:nvSpPr>
        <dsp:cNvPr id="0" name=""/>
        <dsp:cNvSpPr/>
      </dsp:nvSpPr>
      <dsp:spPr>
        <a:xfrm>
          <a:off x="6195039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3195400"/>
        <a:ext cx="31918" cy="6383"/>
      </dsp:txXfrm>
    </dsp:sp>
    <dsp:sp modelId="{8FD69EF0-3008-4F65-B627-AC6003D13328}">
      <dsp:nvSpPr>
        <dsp:cNvPr id="0" name=""/>
        <dsp:cNvSpPr/>
      </dsp:nvSpPr>
      <dsp:spPr>
        <a:xfrm>
          <a:off x="3421293" y="2365928"/>
          <a:ext cx="2775545" cy="16653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Limitations and </a:t>
          </a:r>
          <a:r>
            <a:rPr lang="fr-FR" sz="2600" kern="1200" dirty="0" err="1"/>
            <a:t>problems</a:t>
          </a:r>
          <a:r>
            <a:rPr lang="fr-FR" sz="2600" kern="1200" dirty="0"/>
            <a:t> </a:t>
          </a:r>
          <a:r>
            <a:rPr lang="fr-FR" sz="2600" kern="1200" dirty="0" err="1"/>
            <a:t>encountered</a:t>
          </a:r>
          <a:r>
            <a:rPr lang="fr-FR" sz="2600" kern="1200" dirty="0"/>
            <a:t> </a:t>
          </a:r>
          <a:endParaRPr lang="en-US" sz="2600" kern="1200" dirty="0"/>
        </a:p>
      </dsp:txBody>
      <dsp:txXfrm>
        <a:off x="3421293" y="2365928"/>
        <a:ext cx="2775545" cy="1665327"/>
      </dsp:txXfrm>
    </dsp:sp>
    <dsp:sp modelId="{08C68046-A47B-4F15-9975-11F3C17BEC5C}">
      <dsp:nvSpPr>
        <dsp:cNvPr id="0" name=""/>
        <dsp:cNvSpPr/>
      </dsp:nvSpPr>
      <dsp:spPr>
        <a:xfrm>
          <a:off x="6835214" y="2365928"/>
          <a:ext cx="2775545" cy="1665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Demo</a:t>
          </a:r>
          <a:endParaRPr lang="en-US" sz="2600" kern="1200" dirty="0"/>
        </a:p>
      </dsp:txBody>
      <dsp:txXfrm>
        <a:off x="6835214" y="2365928"/>
        <a:ext cx="2775545" cy="1665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6BEF8-8BAD-43B4-88AC-B27EA08F9DA4}" type="datetimeFigureOut">
              <a:rPr lang="fr-BE" smtClean="0"/>
              <a:t>11/12/25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6D7A5-C704-4A31-B443-8A93F510AB53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22619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69D3-4B31-4FD3-8EB6-33BF46695758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37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C765-21FA-42E3-B0C3-3529E5C723B8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086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A3E9-6648-4939-9A17-DDEFE99C92FB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3281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A8D-02B1-488D-A903-6E38DB0EBC6E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7435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4DA75-F535-45DE-8E16-E4FFF7A79C2C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1653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9BB-F8BF-4135-840B-A1C3627A35EF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5845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715D2-6A58-422A-81C4-A16FDD6F7619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6246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A417-048A-41A8-B0DD-04B44660397C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5290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4A6D-714E-4D7C-9231-7589EF77630D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5808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9B5B-D020-4072-AB4F-A6C689DE3DB4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259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8EB2-AC13-4EEF-890E-6C59EBFDC388}" type="datetime1">
              <a:rPr lang="fr-BE" smtClean="0"/>
              <a:t>11/12/25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3D07-984F-4FD3-9346-8D0E1F9E72AE}" type="datetime1">
              <a:rPr lang="fr-BE" smtClean="0"/>
              <a:t>11/12/25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1221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DF6E-8A8B-4992-8177-6BA5667CEC36}" type="datetime1">
              <a:rPr lang="fr-BE" smtClean="0"/>
              <a:t>11/12/25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670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59AE-22AF-4007-B43B-E7C867608387}" type="datetime1">
              <a:rPr lang="fr-BE" smtClean="0"/>
              <a:t>11/12/25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80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AD6C-AD13-4902-930C-147DA72118D4}" type="datetime1">
              <a:rPr lang="fr-BE" smtClean="0"/>
              <a:t>11/12/25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408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832-2685-4D04-B3EA-7EA0FCF785E6}" type="datetime1">
              <a:rPr lang="fr-BE" smtClean="0"/>
              <a:t>11/12/25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1540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EFBF8-83ED-47ED-A938-F9AD9DA122D2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6682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 descr="Une image contenant plein air, chaussures, sol, personne&#10;&#10;Le contenu généré par l’IA peut être incorrect.">
            <a:extLst>
              <a:ext uri="{FF2B5EF4-FFF2-40B4-BE49-F238E27FC236}">
                <a16:creationId xmlns:a16="http://schemas.microsoft.com/office/drawing/2014/main" id="{BA390E48-BE21-B611-569C-1CEC733B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r="1759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10593B-5B4A-8BDA-AB81-8A9476D7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791263"/>
            <a:ext cx="5222596" cy="18901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u="sng" dirty="0"/>
              <a:t>Advanced Human Machine</a:t>
            </a:r>
            <a:br>
              <a:rPr lang="en-US" sz="3200" u="sng" dirty="0"/>
            </a:br>
            <a:r>
              <a:rPr lang="en-US" sz="3200" u="sng" dirty="0"/>
              <a:t>Interaction Project: Multimodal Smart Cane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4BAF9CF-79CC-10F8-B3DC-768C0EC5371D}"/>
              </a:ext>
            </a:extLst>
          </p:cNvPr>
          <p:cNvSpPr txBox="1"/>
          <p:nvPr/>
        </p:nvSpPr>
        <p:spPr>
          <a:xfrm>
            <a:off x="699839" y="3914724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Presented by 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Nathan Lambrechts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Edwyn Eben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Louca Mathieu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Simon Dourte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Florian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Stormacq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9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pic>
        <p:nvPicPr>
          <p:cNvPr id="42" name="Image 41" descr="Une image contenant texte, Graphique, Police, graphisme&#10;&#10;Le contenu généré par l’IA peut être incorrect.">
            <a:extLst>
              <a:ext uri="{FF2B5EF4-FFF2-40B4-BE49-F238E27FC236}">
                <a16:creationId xmlns:a16="http://schemas.microsoft.com/office/drawing/2014/main" id="{0C6E438C-9435-6DB4-FF78-F394030F4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178" y="5549116"/>
            <a:ext cx="1075466" cy="1191652"/>
          </a:xfrm>
          <a:prstGeom prst="rect">
            <a:avLst/>
          </a:prstGeom>
        </p:spPr>
      </p:pic>
      <p:sp>
        <p:nvSpPr>
          <p:cNvPr id="54" name="Espace réservé du numéro de diapositive 53">
            <a:extLst>
              <a:ext uri="{FF2B5EF4-FFF2-40B4-BE49-F238E27FC236}">
                <a16:creationId xmlns:a16="http://schemas.microsoft.com/office/drawing/2014/main" id="{89DD9BB1-FC33-1975-143F-2FFC5B38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62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C3548-3BBD-D0AE-0282-20FE1C7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3" y="609600"/>
            <a:ext cx="8596668" cy="1320800"/>
          </a:xfrm>
        </p:spPr>
        <p:txBody>
          <a:bodyPr/>
          <a:lstStyle/>
          <a:p>
            <a:r>
              <a:rPr lang="fr-FR" dirty="0" err="1"/>
              <a:t>Demo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258670-0182-C9AF-63FB-8D3CF28B2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pPr marL="2286000" lvl="5" indent="0">
              <a:buNone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EA8123-ED0E-E27C-5867-A6F9F368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10</a:t>
            </a:fld>
            <a:endParaRPr lang="fr-B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D97B751-0B27-3DAA-51A9-0FBB29280BB5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8" name="Graphique 7" descr="Architecture avec un remplissage uni">
            <a:extLst>
              <a:ext uri="{FF2B5EF4-FFF2-40B4-BE49-F238E27FC236}">
                <a16:creationId xmlns:a16="http://schemas.microsoft.com/office/drawing/2014/main" id="{DD98EC55-295D-F70B-D762-2CDA5C862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629" y="719328"/>
            <a:ext cx="550672" cy="550672"/>
          </a:xfrm>
          <a:prstGeom prst="rect">
            <a:avLst/>
          </a:prstGeom>
        </p:spPr>
      </p:pic>
      <p:pic>
        <p:nvPicPr>
          <p:cNvPr id="7" name="IMG_0147">
            <a:hlinkClick r:id="" action="ppaction://media"/>
            <a:extLst>
              <a:ext uri="{FF2B5EF4-FFF2-40B4-BE49-F238E27FC236}">
                <a16:creationId xmlns:a16="http://schemas.microsoft.com/office/drawing/2014/main" id="{FE12D982-7297-1E34-DB2A-49DB9993FF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4392" y="0"/>
            <a:ext cx="3863216" cy="68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24039-4433-DCF6-488D-8000D3E3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3" y="640466"/>
            <a:ext cx="8596668" cy="1320800"/>
          </a:xfrm>
        </p:spPr>
        <p:txBody>
          <a:bodyPr anchor="t">
            <a:normAutofit/>
          </a:bodyPr>
          <a:lstStyle/>
          <a:p>
            <a:r>
              <a:rPr lang="fr-BE" dirty="0"/>
              <a:t>The end and FAQ</a:t>
            </a:r>
          </a:p>
        </p:txBody>
      </p:sp>
      <p:pic>
        <p:nvPicPr>
          <p:cNvPr id="6" name="Espace réservé du contenu 5" descr="Une image contenant habits, skier, hockey, illustration&#10;&#10;Le contenu généré par l’IA peut être incorrect.">
            <a:extLst>
              <a:ext uri="{FF2B5EF4-FFF2-40B4-BE49-F238E27FC236}">
                <a16:creationId xmlns:a16="http://schemas.microsoft.com/office/drawing/2014/main" id="{236CF000-0125-A384-CA7D-B32A539BC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7" y="2159331"/>
            <a:ext cx="5176482" cy="38823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61CD26-E889-B290-DBD3-7E0743FE3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3028903" cy="3880773"/>
          </a:xfrm>
        </p:spPr>
        <p:txBody>
          <a:bodyPr>
            <a:normAutofit/>
          </a:bodyPr>
          <a:lstStyle/>
          <a:p>
            <a:r>
              <a:rPr lang="fr-BE" sz="1600" b="1" dirty="0" err="1"/>
              <a:t>Thank</a:t>
            </a:r>
            <a:r>
              <a:rPr lang="fr-BE" sz="1600" b="1" dirty="0"/>
              <a:t> </a:t>
            </a:r>
            <a:r>
              <a:rPr lang="fr-BE" sz="1600" b="1" dirty="0" err="1"/>
              <a:t>you</a:t>
            </a:r>
            <a:r>
              <a:rPr lang="fr-BE" sz="1600" b="1" dirty="0"/>
              <a:t> for </a:t>
            </a:r>
            <a:r>
              <a:rPr lang="fr-BE" sz="1600" b="1" dirty="0" err="1"/>
              <a:t>listening</a:t>
            </a:r>
            <a:r>
              <a:rPr lang="fr-BE" sz="1600" b="1" dirty="0"/>
              <a:t>!</a:t>
            </a:r>
            <a:endParaRPr lang="en-US" sz="15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F56C46-582E-2506-7856-A402740A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2E571E-318C-4494-90AB-C77229247310}" type="slidenum">
              <a:rPr lang="fr-BE" smtClean="0"/>
              <a:pPr>
                <a:spcAft>
                  <a:spcPts val="600"/>
                </a:spcAft>
              </a:pPr>
              <a:t>11</a:t>
            </a:fld>
            <a:endParaRPr lang="fr-B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97B751-0B27-3DAA-51A9-0FBB29280BB5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9" name="Graphique 8" descr="Questions avec un remplissage uni">
            <a:extLst>
              <a:ext uri="{FF2B5EF4-FFF2-40B4-BE49-F238E27FC236}">
                <a16:creationId xmlns:a16="http://schemas.microsoft.com/office/drawing/2014/main" id="{C8014BD0-E966-C4B7-CDF3-59E11A7BA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805" y="673608"/>
            <a:ext cx="599570" cy="59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5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D0BA21-4CCE-6706-A42D-CA7E9339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fr-BE"/>
              <a:t>Summary : </a:t>
            </a:r>
            <a:endParaRPr lang="fr-BE" dirty="0"/>
          </a:p>
        </p:txBody>
      </p:sp>
      <p:sp>
        <p:nvSpPr>
          <p:cNvPr id="25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26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01B1D75-E8B7-684D-5819-31B674CFA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39551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51FA35-A859-09C3-01DF-2E9B2C44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632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53B71-627C-8725-25A6-5F78AE6A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174" y="629265"/>
            <a:ext cx="5114776" cy="1320800"/>
          </a:xfrm>
        </p:spPr>
        <p:txBody>
          <a:bodyPr>
            <a:normAutofit/>
          </a:bodyPr>
          <a:lstStyle/>
          <a:p>
            <a:r>
              <a:rPr lang="fr-FR" dirty="0" err="1"/>
              <a:t>Problem</a:t>
            </a:r>
            <a:br>
              <a:rPr lang="fr-BE" dirty="0"/>
            </a:br>
            <a:endParaRPr lang="fr-BE" dirty="0"/>
          </a:p>
        </p:txBody>
      </p:sp>
      <p:pic>
        <p:nvPicPr>
          <p:cNvPr id="13" name="Image 12" descr="Une image contenant plein air, personne&#10;&#10;Le contenu généré par l’IA peut être incorrect.">
            <a:extLst>
              <a:ext uri="{FF2B5EF4-FFF2-40B4-BE49-F238E27FC236}">
                <a16:creationId xmlns:a16="http://schemas.microsoft.com/office/drawing/2014/main" id="{2E3327DA-5653-44BF-FBEE-A5D00620E4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" r="4" b="4"/>
          <a:stretch>
            <a:fillRect/>
          </a:stretch>
        </p:blipFill>
        <p:spPr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</p:spPr>
      </p:pic>
      <p:pic>
        <p:nvPicPr>
          <p:cNvPr id="8" name="Image 7" descr="Une image contenant habits, chaussures, personne, plein air&#10;&#10;Le contenu généré par l’IA peut être incorrect.">
            <a:extLst>
              <a:ext uri="{FF2B5EF4-FFF2-40B4-BE49-F238E27FC236}">
                <a16:creationId xmlns:a16="http://schemas.microsoft.com/office/drawing/2014/main" id="{DCE9E8AC-EFD1-7271-CB05-2AFD6F1B35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32"/>
          <a:stretch>
            <a:fillRect/>
          </a:stretch>
        </p:blipFill>
        <p:spPr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</p:spPr>
      </p:pic>
      <p:pic>
        <p:nvPicPr>
          <p:cNvPr id="10" name="Image 9" descr="Une image contenant plein air, personne, habits, bâtiment&#10;&#10;Le contenu généré par l’IA peut être incorrect.">
            <a:extLst>
              <a:ext uri="{FF2B5EF4-FFF2-40B4-BE49-F238E27FC236}">
                <a16:creationId xmlns:a16="http://schemas.microsoft.com/office/drawing/2014/main" id="{6BFC6AE5-95E1-22D6-39EC-59F2FB849A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6" b="4"/>
          <a:stretch>
            <a:fillRect/>
          </a:stretch>
        </p:blipFill>
        <p:spPr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</p:spPr>
      </p:pic>
      <p:sp>
        <p:nvSpPr>
          <p:cNvPr id="18" name="Isosceles Triangle 30">
            <a:extLst>
              <a:ext uri="{FF2B5EF4-FFF2-40B4-BE49-F238E27FC236}">
                <a16:creationId xmlns:a16="http://schemas.microsoft.com/office/drawing/2014/main" id="{384ECE37-96DA-43EB-9215-96A746CB1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2910D5-D561-4A7E-95F9-BA13BD441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4272C9-1C33-453D-B585-1C22EBC08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30">
            <a:extLst>
              <a:ext uri="{FF2B5EF4-FFF2-40B4-BE49-F238E27FC236}">
                <a16:creationId xmlns:a16="http://schemas.microsoft.com/office/drawing/2014/main" id="{B94C132C-7241-49FB-8B0D-D7B4AE3A2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276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D31629-BE56-E7D3-3685-2470DC3E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2E571E-318C-4494-90AB-C77229247310}" type="slidenum">
              <a:rPr lang="fr-BE" smtClean="0"/>
              <a:pPr>
                <a:spcAft>
                  <a:spcPts val="600"/>
                </a:spcAft>
              </a:pPr>
              <a:t>3</a:t>
            </a:fld>
            <a:endParaRPr lang="fr-BE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65B28D-B5E8-31CB-3DDE-F9BED97CBFFA}"/>
              </a:ext>
            </a:extLst>
          </p:cNvPr>
          <p:cNvSpPr txBox="1"/>
          <p:nvPr/>
        </p:nvSpPr>
        <p:spPr>
          <a:xfrm>
            <a:off x="3703320" y="2896276"/>
            <a:ext cx="6382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People with visual impairments represent a significant proportion of the global population. It is estimated that at least 2.2 billion people have some form of vision impairment.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It is therefore essential to develop solutions that meet their needs and improve their independence</a:t>
            </a:r>
            <a:endParaRPr lang="fr-B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CFBD300-0C01-A357-ACDE-36BA07A6ACA0}"/>
              </a:ext>
            </a:extLst>
          </p:cNvPr>
          <p:cNvSpPr/>
          <p:nvPr/>
        </p:nvSpPr>
        <p:spPr>
          <a:xfrm>
            <a:off x="3937188" y="628107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9" name="Graphique 18" descr="Non voyant avec un remplissage uni">
            <a:extLst>
              <a:ext uri="{FF2B5EF4-FFF2-40B4-BE49-F238E27FC236}">
                <a16:creationId xmlns:a16="http://schemas.microsoft.com/office/drawing/2014/main" id="{931CD2B0-E36F-C7C2-5A69-3745E5AA8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4039" y="694137"/>
            <a:ext cx="595528" cy="5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4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D49ED-2860-B4D6-DD2A-D3A8DE5C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751569"/>
            <a:ext cx="8417342" cy="626398"/>
          </a:xfrm>
        </p:spPr>
        <p:txBody>
          <a:bodyPr>
            <a:normAutofit fontScale="90000"/>
          </a:bodyPr>
          <a:lstStyle/>
          <a:p>
            <a:r>
              <a:rPr lang="fr-BE" dirty="0"/>
              <a:t>The </a:t>
            </a:r>
            <a:r>
              <a:rPr lang="fr-BE" dirty="0" err="1"/>
              <a:t>target</a:t>
            </a:r>
            <a:r>
              <a:rPr lang="fr-BE" dirty="0"/>
              <a:t> audience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ED2904-A6D5-9582-C41F-0875D981B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053"/>
            <a:ext cx="8596668" cy="2503077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	    </a:t>
            </a:r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Blind people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					</a:t>
            </a:r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Visually impaired people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4588B2-DA34-245B-6469-EB8DDAF5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4</a:t>
            </a:fld>
            <a:endParaRPr lang="fr-BE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21C83DB-EB5E-1EFB-B5B6-EF6A9D13E2EB}"/>
              </a:ext>
            </a:extLst>
          </p:cNvPr>
          <p:cNvSpPr/>
          <p:nvPr/>
        </p:nvSpPr>
        <p:spPr>
          <a:xfrm>
            <a:off x="752948" y="5002405"/>
            <a:ext cx="8068827" cy="1195754"/>
          </a:xfrm>
          <a:prstGeom prst="round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Particularly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those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who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are on the move: in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urban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environments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, in situations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where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obstacles or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hazards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may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arise, and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who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require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non-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visual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assistance.</a:t>
            </a:r>
          </a:p>
        </p:txBody>
      </p:sp>
      <p:pic>
        <p:nvPicPr>
          <p:cNvPr id="9" name="Image 8" descr="Une image contenant jouet, dessin humoristique, noir et blanc&#10;&#10;Le contenu généré par l’IA peut être incorrect.">
            <a:extLst>
              <a:ext uri="{FF2B5EF4-FFF2-40B4-BE49-F238E27FC236}">
                <a16:creationId xmlns:a16="http://schemas.microsoft.com/office/drawing/2014/main" id="{397316B2-11AA-93B0-7143-9BF3726E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01" y="2327207"/>
            <a:ext cx="2466870" cy="2466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lein air, personne, chien, Promenade de chien&#10;&#10;Le contenu généré par l’IA peut être incorrect.">
            <a:extLst>
              <a:ext uri="{FF2B5EF4-FFF2-40B4-BE49-F238E27FC236}">
                <a16:creationId xmlns:a16="http://schemas.microsoft.com/office/drawing/2014/main" id="{F00E2D9B-000C-E643-80D2-37B36DD1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78" y="2547704"/>
            <a:ext cx="2813636" cy="187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082C6DDD-183F-C9DA-85DE-3165651248E1}"/>
              </a:ext>
            </a:extLst>
          </p:cNvPr>
          <p:cNvSpPr/>
          <p:nvPr/>
        </p:nvSpPr>
        <p:spPr>
          <a:xfrm>
            <a:off x="193488" y="69116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4" name="Graphique 13" descr="Homme avec un remplissage uni">
            <a:extLst>
              <a:ext uri="{FF2B5EF4-FFF2-40B4-BE49-F238E27FC236}">
                <a16:creationId xmlns:a16="http://schemas.microsoft.com/office/drawing/2014/main" id="{D3E7AC83-AB2F-D144-D048-2C61183D0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487" y="706482"/>
            <a:ext cx="693987" cy="6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3F9976-AEEA-05A9-FE4F-252153BD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69" y="646931"/>
            <a:ext cx="8596668" cy="1320800"/>
          </a:xfrm>
        </p:spPr>
        <p:txBody>
          <a:bodyPr>
            <a:normAutofit/>
          </a:bodyPr>
          <a:lstStyle/>
          <a:p>
            <a:r>
              <a:rPr lang="fr-BE" dirty="0"/>
              <a:t>Our solution and motivation</a:t>
            </a:r>
          </a:p>
        </p:txBody>
      </p:sp>
      <p:pic>
        <p:nvPicPr>
          <p:cNvPr id="7" name="Picture 6" descr="A person holding a stick with wires&#10;&#10;AI-generated content may be incorrect.">
            <a:extLst>
              <a:ext uri="{FF2B5EF4-FFF2-40B4-BE49-F238E27FC236}">
                <a16:creationId xmlns:a16="http://schemas.microsoft.com/office/drawing/2014/main" id="{2DC7CC5A-A57A-F892-463D-6D1C8E8A3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7" b="1"/>
          <a:stretch>
            <a:fillRect/>
          </a:stretch>
        </p:blipFill>
        <p:spPr>
          <a:xfrm>
            <a:off x="676053" y="2158073"/>
            <a:ext cx="2574990" cy="3882362"/>
          </a:xfrm>
          <a:prstGeom prst="rect">
            <a:avLst/>
          </a:prstGeom>
        </p:spPr>
      </p:pic>
      <p:pic>
        <p:nvPicPr>
          <p:cNvPr id="8" name="Image 7" descr="Une image contenant microphone, Équipement audio, Appareil électronique&#10;&#10;Le contenu généré par l’IA peut être incorrect.">
            <a:extLst>
              <a:ext uri="{FF2B5EF4-FFF2-40B4-BE49-F238E27FC236}">
                <a16:creationId xmlns:a16="http://schemas.microsoft.com/office/drawing/2014/main" id="{FF4CD971-94E9-38D9-266A-4ECB60AB9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951"/>
          <a:stretch>
            <a:fillRect/>
          </a:stretch>
        </p:blipFill>
        <p:spPr>
          <a:xfrm>
            <a:off x="3450441" y="4099254"/>
            <a:ext cx="2616049" cy="1825623"/>
          </a:xfrm>
          <a:prstGeom prst="rect">
            <a:avLst/>
          </a:prstGeom>
        </p:spPr>
      </p:pic>
      <p:sp>
        <p:nvSpPr>
          <p:cNvPr id="19" name="Isosceles Triangle 8">
            <a:extLst>
              <a:ext uri="{FF2B5EF4-FFF2-40B4-BE49-F238E27FC236}">
                <a16:creationId xmlns:a16="http://schemas.microsoft.com/office/drawing/2014/main" id="{E6641776-030A-4061-B2C7-E63EA1B00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Image 5" descr="Une image contenant contrôle&#10;&#10;Le contenu généré par l’IA peut être incorrect.">
            <a:extLst>
              <a:ext uri="{FF2B5EF4-FFF2-40B4-BE49-F238E27FC236}">
                <a16:creationId xmlns:a16="http://schemas.microsoft.com/office/drawing/2014/main" id="{E66EC437-26B9-CA2C-FF30-725621A52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8" r="-2" b="8315"/>
          <a:stretch>
            <a:fillRect/>
          </a:stretch>
        </p:blipFill>
        <p:spPr>
          <a:xfrm>
            <a:off x="3450440" y="2187578"/>
            <a:ext cx="2616049" cy="182562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C6CC6-B384-4229-0226-33934BEA7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</p:spPr>
        <p:txBody>
          <a:bodyPr>
            <a:normAutofit/>
          </a:bodyPr>
          <a:lstStyle/>
          <a:p>
            <a:r>
              <a:rPr lang="en-US"/>
              <a:t>The goal of the project is to develop an adaptive smart cane designed to improve spatial awareness and safety for visually impaired people.</a:t>
            </a:r>
          </a:p>
          <a:p>
            <a:endParaRPr lang="en-US"/>
          </a:p>
          <a:p>
            <a:pPr lvl="1"/>
            <a:r>
              <a:rPr lang="en-US"/>
              <a:t>The cane is based on two main sensors: an Intel RealSense D435 depth camera and a USB microphone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2CC483-43E1-5BF4-25A0-1313D85F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2E571E-318C-4494-90AB-C77229247310}" type="slidenum">
              <a:rPr lang="fr-BE" smtClean="0"/>
              <a:pPr>
                <a:spcAft>
                  <a:spcPts val="600"/>
                </a:spcAft>
              </a:pPr>
              <a:t>5</a:t>
            </a:fld>
            <a:endParaRPr lang="fr-B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E7B4A73-2FFD-758E-0CA0-1D5EE65BC72F}"/>
              </a:ext>
            </a:extLst>
          </p:cNvPr>
          <p:cNvSpPr/>
          <p:nvPr/>
        </p:nvSpPr>
        <p:spPr>
          <a:xfrm>
            <a:off x="154159" y="588624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4" name="Graphique 13" descr="Ampoule et engrenage contour">
            <a:extLst>
              <a:ext uri="{FF2B5EF4-FFF2-40B4-BE49-F238E27FC236}">
                <a16:creationId xmlns:a16="http://schemas.microsoft.com/office/drawing/2014/main" id="{4592DDE2-2AD9-346D-BDEC-53DDEB133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283" y="636548"/>
            <a:ext cx="631738" cy="6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6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25344-6E1D-8E4A-C3EF-5C3888FB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Our solution et motivation </a:t>
            </a:r>
            <a:br>
              <a:rPr lang="en-US" dirty="0"/>
            </a:b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94739-C57A-C292-7560-10836F262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865706" cy="3880773"/>
          </a:xfrm>
        </p:spPr>
        <p:txBody>
          <a:bodyPr/>
          <a:lstStyle/>
          <a:p>
            <a:r>
              <a:rPr lang="en-US" dirty="0"/>
              <a:t>The data from these sensors is processed in real time by a Raspberry Pi 3.</a:t>
            </a:r>
          </a:p>
          <a:p>
            <a:r>
              <a:rPr lang="en-US" dirty="0"/>
              <a:t>User feedback is provided by three vibrating motors and the intensity of the vibrations indicate the proximity of the danger and guide the user as they move</a:t>
            </a:r>
            <a:endParaRPr lang="fr-BE" dirty="0"/>
          </a:p>
          <a:p>
            <a:r>
              <a:rPr lang="en-US" dirty="0"/>
              <a:t>Arduino will be used as an interface between the central processing (Raspberry) and the physical actuators (vibration motors)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D08F6F-D1BC-2A2D-B946-A26F06F3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6</a:t>
            </a:fld>
            <a:endParaRPr lang="fr-BE"/>
          </a:p>
        </p:txBody>
      </p:sp>
      <p:pic>
        <p:nvPicPr>
          <p:cNvPr id="6" name="Image 5" descr="Une image contenant Appareils électroniques, Composant électronique, Composant de circuit, Composant de circuit passif&#10;&#10;Le contenu généré par l’IA peut être incorrect.">
            <a:extLst>
              <a:ext uri="{FF2B5EF4-FFF2-40B4-BE49-F238E27FC236}">
                <a16:creationId xmlns:a16="http://schemas.microsoft.com/office/drawing/2014/main" id="{99B94FC3-11A9-4DCB-9BA5-7DEFFA08B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1477213"/>
            <a:ext cx="2143760" cy="13795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9026E-1DFC-C73A-07C0-78C4E286D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25" y="3157147"/>
            <a:ext cx="2029955" cy="1134386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B4076442-8BFB-8562-AD63-5B08150833D8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" name="Graphique 9" descr="Ampoule et engrenage contour">
            <a:extLst>
              <a:ext uri="{FF2B5EF4-FFF2-40B4-BE49-F238E27FC236}">
                <a16:creationId xmlns:a16="http://schemas.microsoft.com/office/drawing/2014/main" id="{D9277ACA-8C34-E69D-9811-4D2EF908A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283" y="645710"/>
            <a:ext cx="631738" cy="631738"/>
          </a:xfrm>
          <a:prstGeom prst="rect">
            <a:avLst/>
          </a:prstGeom>
        </p:spPr>
      </p:pic>
      <p:pic>
        <p:nvPicPr>
          <p:cNvPr id="12" name="Image 11" descr="Une image contenant Composant électronique, Composant de circuit, Ingénierie électronique, Appareils électroniques&#10;&#10;Le contenu généré par l’IA peut être incorrect.">
            <a:extLst>
              <a:ext uri="{FF2B5EF4-FFF2-40B4-BE49-F238E27FC236}">
                <a16:creationId xmlns:a16="http://schemas.microsoft.com/office/drawing/2014/main" id="{B7E41E6E-0472-0D3D-9AC0-5C19D40BA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43" y="4409971"/>
            <a:ext cx="1512953" cy="15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BB072F5-7A39-0524-91B0-1CD3CA3AB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fr-BE" dirty="0"/>
              <a:t>How </a:t>
            </a:r>
            <a:r>
              <a:rPr lang="fr-BE" dirty="0" err="1"/>
              <a:t>our</a:t>
            </a:r>
            <a:r>
              <a:rPr lang="fr-BE" dirty="0"/>
              <a:t> solution </a:t>
            </a:r>
            <a:r>
              <a:rPr lang="fr-BE" dirty="0" err="1"/>
              <a:t>addresses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challenge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0679AC-9CB2-C52F-9009-7E285D27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2E571E-318C-4494-90AB-C77229247310}" type="slidenum">
              <a:rPr lang="fr-BE" smtClean="0"/>
              <a:pPr>
                <a:spcAft>
                  <a:spcPts val="600"/>
                </a:spcAft>
              </a:pPr>
              <a:t>7</a:t>
            </a:fld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4746EE-7D2D-0968-C52C-72E48F70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i="1" dirty="0"/>
              <a:t>The vibration intensity reflect the proximity of the danger allowing the user to interpret the environment with the haptic output.</a:t>
            </a:r>
          </a:p>
          <a:p>
            <a:endParaRPr lang="en-US" i="1" dirty="0"/>
          </a:p>
          <a:p>
            <a:r>
              <a:rPr lang="en-US" i="1" dirty="0"/>
              <a:t>Improve their perception of their surroundings and increase their safety in the face of potential obstacles and dangers.</a:t>
            </a:r>
            <a:endParaRPr lang="en-US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99CC0FA-5E7F-AFFF-1573-608411BDD86E}"/>
              </a:ext>
            </a:extLst>
          </p:cNvPr>
          <p:cNvSpPr/>
          <p:nvPr/>
        </p:nvSpPr>
        <p:spPr>
          <a:xfrm>
            <a:off x="2790012" y="3984916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8" name="Graphique 7" descr="Point d’interrogation avec un remplissage uni">
            <a:extLst>
              <a:ext uri="{FF2B5EF4-FFF2-40B4-BE49-F238E27FC236}">
                <a16:creationId xmlns:a16="http://schemas.microsoft.com/office/drawing/2014/main" id="{1B77FD7B-0DF1-0C16-1CBD-699FB69BC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307" y="4122649"/>
            <a:ext cx="452120" cy="4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0C636-2A02-0B7F-0D13-0FC858FF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21" y="609600"/>
            <a:ext cx="8596668" cy="1320800"/>
          </a:xfrm>
        </p:spPr>
        <p:txBody>
          <a:bodyPr/>
          <a:lstStyle/>
          <a:p>
            <a:r>
              <a:rPr lang="fr-FR" dirty="0"/>
              <a:t>Limitations and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encountered</a:t>
            </a:r>
            <a:r>
              <a:rPr lang="fr-FR" dirty="0"/>
              <a:t> </a:t>
            </a:r>
            <a:br>
              <a:rPr lang="en-US" dirty="0"/>
            </a:b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1865C3-EFB2-CBA0-E741-FCE29C8E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8</a:t>
            </a:fld>
            <a:endParaRPr lang="fr-B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554DC8-4C9A-F807-DA20-BB7906E8F353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Espace réservé du contenu 8" descr="Nœud de corde avec un remplissage uni">
            <a:extLst>
              <a:ext uri="{FF2B5EF4-FFF2-40B4-BE49-F238E27FC236}">
                <a16:creationId xmlns:a16="http://schemas.microsoft.com/office/drawing/2014/main" id="{8C1AE5EA-C401-76D2-A881-90D50A05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05" y="707408"/>
            <a:ext cx="531970" cy="53197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A5C869E-D3F9-2356-031F-753CC6EDE151}"/>
              </a:ext>
            </a:extLst>
          </p:cNvPr>
          <p:cNvSpPr txBox="1"/>
          <p:nvPr/>
        </p:nvSpPr>
        <p:spPr>
          <a:xfrm>
            <a:off x="1073552" y="1930400"/>
            <a:ext cx="7827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b="1" dirty="0"/>
              <a:t>Performance issue:</a:t>
            </a:r>
          </a:p>
          <a:p>
            <a:r>
              <a:rPr lang="en-US" i="1" dirty="0"/>
              <a:t>The initial Raspberry Pi 1 was not powerful enough to handle the processing requirements.</a:t>
            </a:r>
            <a:r>
              <a:rPr lang="en-US" dirty="0"/>
              <a:t>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Configuration Issue:</a:t>
            </a:r>
          </a:p>
          <a:p>
            <a:pPr>
              <a:buNone/>
            </a:pPr>
            <a:r>
              <a:rPr lang="en-US" i="1" dirty="0"/>
              <a:t>Setting up the Raspberry Pi proved to be more challenging than anticipated.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Complex installation of the RealSense camera :</a:t>
            </a:r>
          </a:p>
          <a:p>
            <a:pPr>
              <a:buNone/>
            </a:pPr>
            <a:r>
              <a:rPr lang="en-US" i="1" dirty="0"/>
              <a:t>Intel RealSense Python library required to clone the library from GitHub and build it from source.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8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E8B2-F939-9848-7D7D-ED1F8443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2540A1-F788-A19E-FFC7-060963C2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21" y="609600"/>
            <a:ext cx="8596668" cy="1320800"/>
          </a:xfrm>
        </p:spPr>
        <p:txBody>
          <a:bodyPr/>
          <a:lstStyle/>
          <a:p>
            <a:r>
              <a:rPr lang="fr-FR" dirty="0"/>
              <a:t>Limitations and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encountered</a:t>
            </a:r>
            <a:r>
              <a:rPr lang="fr-FR" dirty="0"/>
              <a:t> </a:t>
            </a:r>
            <a:br>
              <a:rPr lang="en-US" dirty="0"/>
            </a:b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0A3945-99BA-21CD-28A1-4550C5C3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9</a:t>
            </a:fld>
            <a:endParaRPr lang="fr-B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E40C92-B4BE-01A7-29A3-D6A70CCFACBE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Espace réservé du contenu 8" descr="Nœud de corde avec un remplissage uni">
            <a:extLst>
              <a:ext uri="{FF2B5EF4-FFF2-40B4-BE49-F238E27FC236}">
                <a16:creationId xmlns:a16="http://schemas.microsoft.com/office/drawing/2014/main" id="{B99B53BB-F866-50F8-E0E7-632A4B20D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05" y="707408"/>
            <a:ext cx="531970" cy="53197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4BD60A8-17F2-8CC3-3E6D-8F3B07A93C47}"/>
              </a:ext>
            </a:extLst>
          </p:cNvPr>
          <p:cNvSpPr txBox="1"/>
          <p:nvPr/>
        </p:nvSpPr>
        <p:spPr>
          <a:xfrm>
            <a:off x="1073552" y="1930400"/>
            <a:ext cx="78273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Difficult sensor synchronization :</a:t>
            </a:r>
          </a:p>
          <a:p>
            <a:pPr>
              <a:buNone/>
            </a:pPr>
            <a:r>
              <a:rPr lang="en-US" i="1" dirty="0"/>
              <a:t>The synchronization of the data from both sensors has been challenging.</a:t>
            </a:r>
          </a:p>
          <a:p>
            <a:endParaRPr lang="en-US" i="1" dirty="0"/>
          </a:p>
          <a:p>
            <a:r>
              <a:rPr lang="en-US" b="1" i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Hardware problems with vibrating motors :</a:t>
            </a:r>
          </a:p>
          <a:p>
            <a:r>
              <a:rPr lang="en-US" i="1" dirty="0"/>
              <a:t>The vibration motors have temporarily been replaced with LEDs for testing purposes due to a voltage issue. Moreover, the brightness of the LEDs was not entirely reliable.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No environment tests were conducted:</a:t>
            </a:r>
          </a:p>
          <a:p>
            <a:r>
              <a:rPr lang="en-US" i="1" dirty="0"/>
              <a:t>Due to limited time, even though the device is still a prototype and tuning the code parameters could have significantly improved the user experience.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Image 4" descr="Une image contenant tournevis, rouge, outil&#10;&#10;Le contenu généré par l’IA peut être incorrect.">
            <a:extLst>
              <a:ext uri="{FF2B5EF4-FFF2-40B4-BE49-F238E27FC236}">
                <a16:creationId xmlns:a16="http://schemas.microsoft.com/office/drawing/2014/main" id="{E69AE95E-BD59-5771-57D3-B8823E7DF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37" y="3251200"/>
            <a:ext cx="1299652" cy="7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1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273</TotalTime>
  <Words>475</Words>
  <Application>Microsoft Macintosh PowerPoint</Application>
  <PresentationFormat>Widescreen</PresentationFormat>
  <Paragraphs>74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Trebuchet MS</vt:lpstr>
      <vt:lpstr>Wingdings</vt:lpstr>
      <vt:lpstr>Wingdings 3</vt:lpstr>
      <vt:lpstr>Facette</vt:lpstr>
      <vt:lpstr>Advanced Human Machine Interaction Project: Multimodal Smart Cane</vt:lpstr>
      <vt:lpstr>Summary : </vt:lpstr>
      <vt:lpstr>Problem </vt:lpstr>
      <vt:lpstr>The target audience</vt:lpstr>
      <vt:lpstr>Our solution and motivation</vt:lpstr>
      <vt:lpstr> Our solution et motivation  </vt:lpstr>
      <vt:lpstr>How our solution addresses our challenge</vt:lpstr>
      <vt:lpstr>Limitations and problems encountered  </vt:lpstr>
      <vt:lpstr>Limitations and problems encountered  </vt:lpstr>
      <vt:lpstr>Demo</vt:lpstr>
      <vt:lpstr>The end and FAQ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Edwyn EBEN</dc:creator>
  <cp:lastModifiedBy>Florian Stormacq</cp:lastModifiedBy>
  <cp:revision>43</cp:revision>
  <dcterms:created xsi:type="dcterms:W3CDTF">2025-12-08T10:48:16Z</dcterms:created>
  <dcterms:modified xsi:type="dcterms:W3CDTF">2025-12-11T09:15:52Z</dcterms:modified>
</cp:coreProperties>
</file>